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6"/>
  </p:notesMasterIdLst>
  <p:handoutMasterIdLst>
    <p:handoutMasterId r:id="rId37"/>
  </p:handoutMasterIdLst>
  <p:sldIdLst>
    <p:sldId id="603" r:id="rId6"/>
    <p:sldId id="2462" r:id="rId7"/>
    <p:sldId id="2498" r:id="rId8"/>
    <p:sldId id="2497" r:id="rId9"/>
    <p:sldId id="2504" r:id="rId10"/>
    <p:sldId id="2505" r:id="rId11"/>
    <p:sldId id="2506" r:id="rId12"/>
    <p:sldId id="2507" r:id="rId13"/>
    <p:sldId id="2499" r:id="rId14"/>
    <p:sldId id="2508" r:id="rId15"/>
    <p:sldId id="2510" r:id="rId16"/>
    <p:sldId id="2509" r:id="rId17"/>
    <p:sldId id="2511" r:id="rId18"/>
    <p:sldId id="2500" r:id="rId19"/>
    <p:sldId id="2512" r:id="rId20"/>
    <p:sldId id="2513" r:id="rId21"/>
    <p:sldId id="2515" r:id="rId22"/>
    <p:sldId id="2514" r:id="rId23"/>
    <p:sldId id="2517" r:id="rId24"/>
    <p:sldId id="2516" r:id="rId25"/>
    <p:sldId id="2518" r:id="rId26"/>
    <p:sldId id="2519" r:id="rId27"/>
    <p:sldId id="2520" r:id="rId28"/>
    <p:sldId id="2521" r:id="rId29"/>
    <p:sldId id="2522" r:id="rId30"/>
    <p:sldId id="2523" r:id="rId31"/>
    <p:sldId id="2525" r:id="rId32"/>
    <p:sldId id="2524" r:id="rId33"/>
    <p:sldId id="582" r:id="rId34"/>
    <p:sldId id="2419" r:id="rId3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4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715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43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erdem.pl/2021/05/understanding-positional-encoding-in-transformer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3D51CD-C0A4-6D38-BF49-421C8C91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核心机制</a:t>
            </a:r>
            <a:endParaRPr lang="en-US" altLang="zh-CN" sz="88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en" altLang="zh-CN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3886FBD-3E86-7832-A25F-30E82880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相对位置编码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306976-5C5D-1983-0E4B-93952FB22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绝对位置编码缺点：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难以反应序列字符之间的相对位置关系。</a:t>
            </a:r>
            <a:endParaRPr lang="en-US" altLang="zh-CN" dirty="0"/>
          </a:p>
          <a:p>
            <a:pPr lvl="1"/>
            <a:r>
              <a:rPr lang="zh-CN" altLang="en-US" dirty="0"/>
              <a:t>没有外推性，即表示不了比预训练文本长度更长的位置向量。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相对位置编码原理 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建模序列中任意两位置间的相对距离而非绝对索引，增强模型对局部结构的感知能力。</a:t>
            </a:r>
          </a:p>
        </p:txBody>
      </p:sp>
    </p:spTree>
    <p:extLst>
      <p:ext uri="{BB962C8B-B14F-4D97-AF65-F5344CB8AC3E}">
        <p14:creationId xmlns:p14="http://schemas.microsoft.com/office/powerpoint/2010/main" val="184037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82ECEC-0602-9521-A984-2D3DC15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Self-Attention with RPE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FBCF16E-4CDF-97FB-33A0-73174FCC5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相对位置信息在 </a:t>
            </a:r>
            <a:r>
              <a:rPr lang="en" altLang="zh-CN" dirty="0"/>
              <a:t>self-attention</a:t>
            </a:r>
            <a:r>
              <a:rPr lang="zh-CN" altLang="en-US" dirty="0"/>
              <a:t> 计算时候丢失，最直接在计算 </a:t>
            </a:r>
            <a:r>
              <a:rPr lang="en" altLang="zh-CN" dirty="0"/>
              <a:t>self-attention</a:t>
            </a:r>
            <a:r>
              <a:rPr lang="zh-CN" altLang="en-US" dirty="0"/>
              <a:t> 时候再加回来。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5DFCA0-6728-0175-BDE7-4C905E69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31" y="2459885"/>
            <a:ext cx="10545587" cy="28675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EB26C2-ECAE-17EF-8DF4-CEC1ECF9D9F7}"/>
              </a:ext>
            </a:extLst>
          </p:cNvPr>
          <p:cNvSpPr txBox="1"/>
          <p:nvPr/>
        </p:nvSpPr>
        <p:spPr>
          <a:xfrm>
            <a:off x="1963032" y="5327441"/>
            <a:ext cx="82706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000" b="0" i="1" dirty="0">
                <a:solidFill>
                  <a:srgbClr val="66BA36"/>
                </a:solidFill>
                <a:effectLst/>
                <a:latin typeface="Lexend" pitchFamily="2" charset="0"/>
              </a:rPr>
              <a:t>https://</a:t>
            </a:r>
            <a:r>
              <a:rPr lang="en" altLang="zh-CN" sz="2000" b="0" i="1" dirty="0" err="1">
                <a:solidFill>
                  <a:srgbClr val="66BA36"/>
                </a:solidFill>
                <a:effectLst/>
                <a:latin typeface="Lexend" pitchFamily="2" charset="0"/>
              </a:rPr>
              <a:t>arxiv.org</a:t>
            </a:r>
            <a:r>
              <a:rPr lang="en" altLang="zh-CN" sz="2000" b="0" i="1" dirty="0">
                <a:solidFill>
                  <a:srgbClr val="66BA36"/>
                </a:solidFill>
                <a:effectLst/>
                <a:latin typeface="Lexend" pitchFamily="2" charset="0"/>
              </a:rPr>
              <a:t>/pdf/1803.02155.pdf</a:t>
            </a:r>
            <a:endParaRPr lang="zh-CN" altLang="en-US" sz="2000" i="1" dirty="0">
              <a:solidFill>
                <a:srgbClr val="66BA36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25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82ECEC-0602-9521-A984-2D3DC15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Self-Attention with RPE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FBCF16E-4CDF-97FB-33A0-73174FCC5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相对位置信息在 </a:t>
            </a:r>
            <a:r>
              <a:rPr lang="en" altLang="zh-CN" dirty="0"/>
              <a:t>self-attention</a:t>
            </a:r>
            <a:r>
              <a:rPr lang="zh-CN" altLang="en-US" dirty="0"/>
              <a:t> 计算时候丢失，最直接在计算 </a:t>
            </a:r>
            <a:r>
              <a:rPr lang="en" altLang="zh-CN" dirty="0"/>
              <a:t>self-attention</a:t>
            </a:r>
            <a:r>
              <a:rPr lang="zh-CN" altLang="en-US" dirty="0"/>
              <a:t> 时候再加回来。</a:t>
            </a:r>
            <a:endParaRPr lang="en-US" altLang="zh-CN" dirty="0"/>
          </a:p>
          <a:p>
            <a:r>
              <a:rPr lang="zh-CN" altLang="en-US" dirty="0"/>
              <a:t>计算 </a:t>
            </a:r>
            <a:r>
              <a:rPr lang="en" altLang="zh-CN" dirty="0"/>
              <a:t>attention score</a:t>
            </a:r>
            <a:r>
              <a:rPr lang="zh-CN" altLang="en-US" dirty="0"/>
              <a:t> 和 </a:t>
            </a:r>
            <a:r>
              <a:rPr lang="en" altLang="zh-CN" dirty="0"/>
              <a:t>weighted value</a:t>
            </a:r>
            <a:r>
              <a:rPr lang="zh-CN" altLang="en-US" dirty="0"/>
              <a:t> 时各加入可训练表示相对位置的参数，</a:t>
            </a:r>
            <a:r>
              <a:rPr lang="en" altLang="zh-CN" dirty="0"/>
              <a:t>multi head</a:t>
            </a:r>
            <a:r>
              <a:rPr lang="zh-CN" altLang="en-US" dirty="0"/>
              <a:t>之间可以共享。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74F6B27-91C0-5E08-39B2-ACB56925E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931" y="2991991"/>
            <a:ext cx="3390900" cy="1079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767A158-1A3F-5792-6BB7-F73B4DC2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4296810"/>
            <a:ext cx="3924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82ECEC-0602-9521-A984-2D3DC15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Self-Attention with RPE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FBCF16E-4CDF-97FB-33A0-73174FCC5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4379627" cy="5108575"/>
          </a:xfrm>
        </p:spPr>
        <p:txBody>
          <a:bodyPr anchor="ctr"/>
          <a:lstStyle/>
          <a:p>
            <a:r>
              <a:rPr lang="zh-CN" altLang="en-US" dirty="0"/>
              <a:t>相对位置信息在 </a:t>
            </a:r>
            <a:r>
              <a:rPr lang="en" altLang="zh-CN" dirty="0"/>
              <a:t>self-attention</a:t>
            </a:r>
            <a:r>
              <a:rPr lang="zh-CN" altLang="en-US" dirty="0"/>
              <a:t> 计算时候丢失，最直接在计算 </a:t>
            </a:r>
            <a:r>
              <a:rPr lang="en" altLang="zh-CN" dirty="0"/>
              <a:t>self-attention</a:t>
            </a:r>
            <a:r>
              <a:rPr lang="zh-CN" altLang="en-US" dirty="0"/>
              <a:t> 时候再加回来。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 </a:t>
            </a:r>
            <a:r>
              <a:rPr lang="en" altLang="zh-CN" dirty="0"/>
              <a:t>attention score</a:t>
            </a:r>
            <a:r>
              <a:rPr lang="zh-CN" altLang="en-US" dirty="0"/>
              <a:t> 和 </a:t>
            </a:r>
            <a:r>
              <a:rPr lang="en" altLang="zh-CN" dirty="0"/>
              <a:t>weighted value</a:t>
            </a:r>
            <a:r>
              <a:rPr lang="zh-CN" altLang="en-US" dirty="0"/>
              <a:t> 时各加入可训练表示相对位置的参数，</a:t>
            </a:r>
            <a:r>
              <a:rPr lang="en" altLang="zh-CN" dirty="0"/>
              <a:t>multi head</a:t>
            </a:r>
            <a:r>
              <a:rPr lang="zh-CN" altLang="en-US" dirty="0"/>
              <a:t>之间可以共享。</a:t>
            </a:r>
          </a:p>
        </p:txBody>
      </p:sp>
      <p:pic>
        <p:nvPicPr>
          <p:cNvPr id="5122" name="Picture 2" descr="Illustration of self-attention modules with 2D relative position... |  Download Scientific Diagram">
            <a:extLst>
              <a:ext uri="{FF2B5EF4-FFF2-40B4-BE49-F238E27FC236}">
                <a16:creationId xmlns:a16="http://schemas.microsoft.com/office/drawing/2014/main" id="{F5DACFE9-5CB3-647C-9063-D07845C7C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" b="3312"/>
          <a:stretch/>
        </p:blipFill>
        <p:spPr bwMode="auto">
          <a:xfrm>
            <a:off x="5497034" y="1422008"/>
            <a:ext cx="5828085" cy="482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1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旋转位置编码</a:t>
            </a:r>
            <a:endParaRPr lang="en-US" altLang="zh-CN" sz="9600" dirty="0"/>
          </a:p>
          <a:p>
            <a:r>
              <a:rPr lang="en" altLang="zh-CN" sz="9600" dirty="0" err="1"/>
              <a:t>RoPE</a:t>
            </a:r>
            <a:endParaRPr lang="zh-CN" altLang="en" sz="9600" dirty="0"/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168BAB-98A5-11B1-939A-DDD87DCF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旋转位置编码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F146B2-17E2-C032-A8BD-797D00DA3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原理 ：</a:t>
            </a:r>
            <a:endParaRPr lang="en-US" altLang="zh-CN" b="1" dirty="0"/>
          </a:p>
          <a:p>
            <a:pPr lvl="1"/>
            <a:r>
              <a:rPr lang="zh-CN" altLang="en-US" dirty="0"/>
              <a:t>将位置信息编码为旋转矩阵，作用于查询（</a:t>
            </a:r>
            <a:r>
              <a:rPr lang="en" altLang="zh-CN" dirty="0"/>
              <a:t>Query</a:t>
            </a:r>
            <a:r>
              <a:rPr lang="zh-CN" altLang="en" dirty="0"/>
              <a:t>）</a:t>
            </a:r>
            <a:r>
              <a:rPr lang="zh-CN" altLang="en-US" dirty="0"/>
              <a:t>和键（</a:t>
            </a:r>
            <a:r>
              <a:rPr lang="en" altLang="zh-CN" dirty="0"/>
              <a:t>Key</a:t>
            </a:r>
            <a:r>
              <a:rPr lang="zh-CN" altLang="en" dirty="0"/>
              <a:t>）</a:t>
            </a:r>
            <a:r>
              <a:rPr lang="zh-CN" altLang="en-US" dirty="0"/>
              <a:t>的注意力计算中，隐式融合绝对位置与相对位置的双重特性。</a:t>
            </a:r>
            <a:r>
              <a:rPr lang="en" altLang="zh-CN" dirty="0" err="1"/>
              <a:t>RoPE</a:t>
            </a:r>
            <a:r>
              <a:rPr lang="zh-CN" altLang="en-US" dirty="0"/>
              <a:t> 位置编码通过将一个向量旋转某个角度，为其赋予位置信息。</a:t>
            </a:r>
            <a:endParaRPr lang="en-US" altLang="zh-CN" dirty="0"/>
          </a:p>
          <a:p>
            <a:r>
              <a:rPr lang="zh-CN" altLang="en-US" b="1" dirty="0"/>
              <a:t>优势 ：</a:t>
            </a:r>
            <a:endParaRPr lang="en-US" altLang="zh-CN" b="1" dirty="0"/>
          </a:p>
          <a:p>
            <a:pPr lvl="1"/>
            <a:r>
              <a:rPr lang="zh-CN" altLang="en-US" dirty="0"/>
              <a:t>外推性强​​：支持超长序列推理（如</a:t>
            </a:r>
            <a:r>
              <a:rPr lang="en" altLang="zh-CN" dirty="0"/>
              <a:t>LLaMA-2</a:t>
            </a:r>
            <a:r>
              <a:rPr lang="zh-CN" altLang="en-US" dirty="0"/>
              <a:t>支持</a:t>
            </a:r>
            <a:r>
              <a:rPr lang="en-US" altLang="zh-CN" dirty="0"/>
              <a:t>4</a:t>
            </a:r>
            <a:r>
              <a:rPr lang="en" altLang="zh-CN" dirty="0"/>
              <a:t>k→16k</a:t>
            </a:r>
            <a:r>
              <a:rPr lang="zh-CN" altLang="en-US" dirty="0"/>
              <a:t>扩展）</a:t>
            </a:r>
          </a:p>
          <a:p>
            <a:pPr lvl="1"/>
            <a:r>
              <a:rPr lang="zh-CN" altLang="en-US" dirty="0"/>
              <a:t>​​远程衰减​​：通过波长设计自动衰减远距离依赖</a:t>
            </a:r>
          </a:p>
          <a:p>
            <a:pPr lvl="1"/>
            <a:r>
              <a:rPr lang="zh-CN" altLang="en-US" dirty="0"/>
              <a:t>数学等价：通过旋转操作实现相对位置偏移的数学等价性。</a:t>
            </a:r>
            <a:endParaRPr lang="en-US" altLang="zh-CN" dirty="0"/>
          </a:p>
          <a:p>
            <a:r>
              <a:rPr lang="zh-CN" altLang="en-US" b="1" dirty="0"/>
              <a:t>适用 ：</a:t>
            </a:r>
          </a:p>
          <a:p>
            <a:pPr lvl="1"/>
            <a:r>
              <a:rPr lang="zh-CN" altLang="en-US" dirty="0"/>
              <a:t>长文本生成（如</a:t>
            </a:r>
            <a:r>
              <a:rPr lang="en" altLang="zh-CN" dirty="0"/>
              <a:t>Qwen</a:t>
            </a:r>
            <a:r>
              <a:rPr lang="zh-CN" altLang="en-US" dirty="0"/>
              <a:t>系列模型），需处理超长上下文（如</a:t>
            </a:r>
            <a:r>
              <a:rPr lang="en-US" altLang="zh-CN" dirty="0"/>
              <a:t>32</a:t>
            </a:r>
            <a:r>
              <a:rPr lang="en" altLang="zh-CN" dirty="0"/>
              <a:t>K token</a:t>
            </a:r>
            <a:r>
              <a:rPr lang="zh-CN" altLang="en-US" dirty="0"/>
              <a:t>以上）。</a:t>
            </a:r>
          </a:p>
          <a:p>
            <a:pPr lvl="1"/>
            <a:r>
              <a:rPr lang="zh-CN" altLang="en-US" dirty="0"/>
              <a:t>多模态任务（如图文对齐），需灵活适配不同模态的序列长度。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D909AA-5BD4-01B0-A8C8-F95FDB08C01C}"/>
              </a:ext>
            </a:extLst>
          </p:cNvPr>
          <p:cNvSpPr txBox="1"/>
          <p:nvPr/>
        </p:nvSpPr>
        <p:spPr>
          <a:xfrm>
            <a:off x="3714108" y="632718"/>
            <a:ext cx="827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66BA36"/>
                </a:solidFill>
                <a:latin typeface="Lexend" pitchFamily="2" charset="0"/>
              </a:rPr>
              <a:t>Roformer: Enhanced Transformer With Rotray Position Embedding</a:t>
            </a:r>
          </a:p>
        </p:txBody>
      </p:sp>
    </p:spTree>
    <p:extLst>
      <p:ext uri="{BB962C8B-B14F-4D97-AF65-F5344CB8AC3E}">
        <p14:creationId xmlns:p14="http://schemas.microsoft.com/office/powerpoint/2010/main" val="425387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864D8E8-852E-315F-F037-618732EC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旋转位置编码</a:t>
            </a:r>
          </a:p>
        </p:txBody>
      </p:sp>
      <p:pic>
        <p:nvPicPr>
          <p:cNvPr id="6146" name="Picture 2" descr="Rotary Embeddings Explained | Papers With Code">
            <a:extLst>
              <a:ext uri="{FF2B5EF4-FFF2-40B4-BE49-F238E27FC236}">
                <a16:creationId xmlns:a16="http://schemas.microsoft.com/office/drawing/2014/main" id="{4038D102-342E-F442-CC68-C3DB0BC1D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" b="9784"/>
          <a:stretch/>
        </p:blipFill>
        <p:spPr bwMode="auto">
          <a:xfrm>
            <a:off x="2132717" y="1246909"/>
            <a:ext cx="7931327" cy="51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3EB067-DD5F-2CDC-0E15-08FB2184060A}"/>
              </a:ext>
            </a:extLst>
          </p:cNvPr>
          <p:cNvSpPr txBox="1"/>
          <p:nvPr/>
        </p:nvSpPr>
        <p:spPr>
          <a:xfrm>
            <a:off x="3714108" y="632718"/>
            <a:ext cx="827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66BA36"/>
                </a:solidFill>
                <a:latin typeface="Lexend" pitchFamily="2" charset="0"/>
              </a:rPr>
              <a:t>Roformer: Enhanced Transformer With Rotray Position Embedding</a:t>
            </a:r>
          </a:p>
        </p:txBody>
      </p:sp>
    </p:spTree>
    <p:extLst>
      <p:ext uri="{BB962C8B-B14F-4D97-AF65-F5344CB8AC3E}">
        <p14:creationId xmlns:p14="http://schemas.microsoft.com/office/powerpoint/2010/main" val="320475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2BC988C-1414-B92B-7B7D-71E026ED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旋转位置编码 </a:t>
            </a:r>
            <a:r>
              <a:rPr lang="en-US" altLang="zh-CN" dirty="0" err="1"/>
              <a:t>RoPE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609F77-348A-0429-C256-0C08BF532A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通过绝对位置编码的方式实现相对位置编码。回顾我们此前定义的位置编码函数，该函数表示对词向量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添加绝对位置信息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得到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𝑞𝑚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" altLang="zh-CN" dirty="0" err="1"/>
                  <a:t>RoPE</a:t>
                </a:r>
                <a:r>
                  <a:rPr lang="zh-CN" altLang="en-US" dirty="0"/>
                  <a:t> 希望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𝑞𝑚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与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之间的点积，即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)·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中能够带有相对位置信息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609F77-348A-0429-C256-0C08BF532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E2FA0DB-00E1-1F2C-D82F-9EFFA591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221" y="2420135"/>
            <a:ext cx="2146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5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2BC988C-1414-B92B-7B7D-71E026ED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旋转位置编码 </a:t>
            </a:r>
            <a:r>
              <a:rPr lang="en-US" altLang="zh-CN" dirty="0" err="1"/>
              <a:t>RoPE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609F77-348A-0429-C256-0C08BF532A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那么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)·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如何才算带有相对位置信息呢？</a:t>
                </a:r>
                <a:endParaRPr lang="en-US" altLang="zh-CN" dirty="0"/>
              </a:p>
              <a:p>
                <a:r>
                  <a:rPr lang="zh-CN" altLang="en-US" dirty="0"/>
                  <a:t>需要能够将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)·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表示成一个关于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" i="1" dirty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" i="1" dirty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的函数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dirty="0"/>
                  <a:t> 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便表示着两个向量之间的相对位置信息：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609F77-348A-0429-C256-0C08BF532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1AB1112-646C-E208-F7E9-86747698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531" y="3826803"/>
            <a:ext cx="4711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8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二维位置编码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假设词向量是二维，作者得到如下位置编码函数，其中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为位置下标，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为常数：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以二维向量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(1,0) </m:t>
                    </m:r>
                  </m:oMath>
                </a14:m>
                <a:r>
                  <a:rPr lang="zh-CN" altLang="en-US" dirty="0"/>
                  <a:t>为例，将其逆时针旋转</a:t>
                </a:r>
                <a:r>
                  <a:rPr lang="en-US" altLang="zh-CN" dirty="0"/>
                  <a:t>45</a:t>
                </a:r>
                <a:r>
                  <a:rPr lang="zh-CN" altLang="en-US" dirty="0"/>
                  <a:t>度，弧度为 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zh-CN" altLang="el-GR" dirty="0"/>
                  <a:t>，</a:t>
                </a:r>
                <a:r>
                  <a:rPr lang="zh-CN" altLang="en-US" dirty="0"/>
                  <a:t>将得到新的二维向量，向量的模长未发生改变，仍然是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。计算过程如下：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1890312-C3E3-4C73-7A8A-BD06A14F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522" y="2122969"/>
            <a:ext cx="6591300" cy="927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8FC0FC-B660-B4B4-9287-E520E3814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022" y="4727967"/>
            <a:ext cx="6972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视频目录大纲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C4BD91-41DD-597C-E821-DC29FCA08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r>
              <a:rPr lang="zh-CN" altLang="en-US" sz="2400" dirty="0"/>
              <a:t>绝对位置编码（</a:t>
            </a:r>
            <a:r>
              <a:rPr lang="en" altLang="zh-CN" sz="2400" dirty="0"/>
              <a:t>Absolute Positional Encoding</a:t>
            </a:r>
            <a:r>
              <a:rPr lang="zh-CN" altLang="en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相对位置编码（</a:t>
            </a:r>
            <a:r>
              <a:rPr lang="en" altLang="zh-CN" sz="2400" dirty="0"/>
              <a:t>Relative Positional Encoding</a:t>
            </a:r>
            <a:r>
              <a:rPr lang="zh-CN" altLang="en" sz="2400" dirty="0"/>
              <a:t>）</a:t>
            </a:r>
          </a:p>
          <a:p>
            <a:r>
              <a:rPr lang="zh-CN" altLang="en-US" sz="2400" dirty="0"/>
              <a:t>旋转位置编码（</a:t>
            </a:r>
            <a:r>
              <a:rPr lang="en" altLang="zh-CN" sz="2400" dirty="0"/>
              <a:t>Rotary Positional Embedding, </a:t>
            </a:r>
            <a:r>
              <a:rPr lang="en" altLang="zh-CN" sz="2400" dirty="0" err="1"/>
              <a:t>RoPE</a:t>
            </a:r>
            <a:r>
              <a:rPr lang="zh-CN" altLang="en" sz="2400" dirty="0"/>
              <a:t>）</a:t>
            </a:r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8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7CFA1-1954-D957-8039-5519BE51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二维位置编码</a:t>
            </a:r>
            <a:endParaRPr kumimoji="1" lang="zh-CN" altLang="en-US" dirty="0"/>
          </a:p>
        </p:txBody>
      </p:sp>
      <p:pic>
        <p:nvPicPr>
          <p:cNvPr id="8194" name="Picture 2" descr="图片">
            <a:extLst>
              <a:ext uri="{FF2B5EF4-FFF2-40B4-BE49-F238E27FC236}">
                <a16:creationId xmlns:a16="http://schemas.microsoft.com/office/drawing/2014/main" id="{5165E375-4E3F-6062-F8D1-5C0715AA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54" y="1246910"/>
            <a:ext cx="6933103" cy="51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33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二维位置编码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得到的是一个向量旋转的函数，左侧的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𝑅𝑚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是一个旋转矩阵，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表示在保持向量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的模长的同时，将其逆时针旋转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zh-CN" altLang="el-GR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这意味着只需要将向量旋转某个角度，即可实现对该向量添加绝对位置信息，这就是旋转位置编码的由来。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1890312-C3E3-4C73-7A8A-BD06A14F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2501900"/>
            <a:ext cx="65913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9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推广到多维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BFA0CEF-4CC2-248B-2685-D75830B9E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把高维向量，两两一组，分别旋转。最终高维向量的旋转可表示成如下公式，可以认为左侧便是高维向量的旋转矩阵：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B325AB-8CA0-1826-8A48-3E7129B0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68" y="2597252"/>
            <a:ext cx="9110226" cy="28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缺乏远程衰减性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889" y="1246188"/>
                <a:ext cx="3444677" cy="5108575"/>
              </a:xfrm>
            </p:spPr>
            <p:txBody>
              <a:bodyPr/>
              <a:lstStyle/>
              <a:p>
                <a:r>
                  <a:rPr lang="zh-CN" altLang="en-US" dirty="0"/>
                  <a:t>随机初始化两个向量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将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固定在位置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 上，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的位置从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 开始逐步变大，依次计算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之间的内积。</a:t>
                </a:r>
                <a:endParaRPr lang="en-US" altLang="zh-CN" dirty="0"/>
              </a:p>
              <a:p>
                <a:r>
                  <a:rPr lang="zh-CN" altLang="en-US" dirty="0"/>
                  <a:t>随着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相对距离增加，之间内积分数呈现出一定震荡特性，缺乏重要远程衰减性，这并不是我们希望的。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889" y="1246188"/>
                <a:ext cx="3444677" cy="5108575"/>
              </a:xfrm>
              <a:blipFill>
                <a:blip r:embed="rId2"/>
                <a:stretch>
                  <a:fillRect l="-1099" r="-9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图片">
            <a:extLst>
              <a:ext uri="{FF2B5EF4-FFF2-40B4-BE49-F238E27FC236}">
                <a16:creationId xmlns:a16="http://schemas.microsoft.com/office/drawing/2014/main" id="{7C7ED10E-5217-B1F9-E7B2-1C324492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48" y="1027613"/>
            <a:ext cx="7008793" cy="53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7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缺乏远程衰减性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借鉴</a:t>
                </a:r>
                <a:r>
                  <a:rPr lang="en" altLang="zh-CN" dirty="0"/>
                  <a:t>Sinusoidal</a:t>
                </a:r>
                <a:r>
                  <a:rPr lang="zh-CN" altLang="en-US" dirty="0"/>
                  <a:t>位置编码，将每个分组的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设为不同的常量，从而引入远程衰减的性质。沿用 </a:t>
                </a:r>
                <a:r>
                  <a:rPr lang="en" altLang="zh-CN" dirty="0"/>
                  <a:t>Sinusoidal</a:t>
                </a:r>
                <a:r>
                  <a:rPr lang="zh-CN" altLang="en-US" dirty="0"/>
                  <a:t> 位置编码设置， 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=10000−2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。</a:t>
                </a:r>
                <a:r>
                  <a:rPr lang="zh-CN" altLang="en-US" dirty="0"/>
                  <a:t>则可以将高维向量的旋转矩阵更新为如下：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B1AB026-7F83-2C4A-1FF8-284EC16FE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9" y="2892712"/>
            <a:ext cx="10328263" cy="29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缺乏远程衰减性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888" y="1246188"/>
                <a:ext cx="3465227" cy="5108575"/>
              </a:xfrm>
            </p:spPr>
            <p:txBody>
              <a:bodyPr/>
              <a:lstStyle/>
              <a:p>
                <a:r>
                  <a:rPr lang="zh-CN" altLang="en-US" dirty="0"/>
                  <a:t>继续随机初始化两个向量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将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固定在位置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 上，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的位置从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 开始逐步变大，依次计算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之间的内积。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发现随着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的相对距离的增加，它们之间的内积分数呈现出远程衰减的性质，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888" y="1246188"/>
                <a:ext cx="3465227" cy="5108575"/>
              </a:xfrm>
              <a:blipFill>
                <a:blip r:embed="rId2"/>
                <a:stretch>
                  <a:fillRect l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图片">
            <a:extLst>
              <a:ext uri="{FF2B5EF4-FFF2-40B4-BE49-F238E27FC236}">
                <a16:creationId xmlns:a16="http://schemas.microsoft.com/office/drawing/2014/main" id="{34A8F8F0-A1E6-4E6C-B4E5-C6F0EE3A2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887" y="966507"/>
            <a:ext cx="7282593" cy="55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9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A0B5E44-DDFC-8CCD-FFDB-B1340526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旋转位置编码 </a:t>
            </a:r>
            <a:r>
              <a:rPr lang="en-US" altLang="zh-CN" dirty="0" err="1"/>
              <a:t>RoPE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8449CB-6417-5151-FD9D-8C32FA2D2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9" y="1246188"/>
            <a:ext cx="3691258" cy="5108575"/>
          </a:xfrm>
        </p:spPr>
        <p:txBody>
          <a:bodyPr/>
          <a:lstStyle/>
          <a:p>
            <a:r>
              <a:rPr lang="zh-CN" altLang="en-US" dirty="0"/>
              <a:t>目前大多长度外推工作都是通过放大</a:t>
            </a:r>
            <a:r>
              <a:rPr lang="en" altLang="zh-CN" dirty="0"/>
              <a:t>base</a:t>
            </a:r>
            <a:r>
              <a:rPr lang="zh-CN" altLang="en-US" dirty="0"/>
              <a:t>以提升模型的输入长度。</a:t>
            </a:r>
            <a:endParaRPr lang="en-US" altLang="zh-CN" dirty="0"/>
          </a:p>
          <a:p>
            <a:pPr lvl="1"/>
            <a:r>
              <a:rPr lang="zh-CN" altLang="en-US" dirty="0"/>
              <a:t>例如 </a:t>
            </a:r>
            <a:r>
              <a:rPr lang="en" altLang="zh-CN" dirty="0"/>
              <a:t>Code </a:t>
            </a:r>
            <a:r>
              <a:rPr lang="en" altLang="zh-CN" dirty="0" err="1"/>
              <a:t>LLaMA</a:t>
            </a:r>
            <a:r>
              <a:rPr lang="zh-CN" altLang="en-US" dirty="0"/>
              <a:t> 将 </a:t>
            </a:r>
            <a:r>
              <a:rPr lang="en" altLang="zh-CN" dirty="0"/>
              <a:t>base</a:t>
            </a:r>
            <a:r>
              <a:rPr lang="zh-CN" altLang="en-US" dirty="0"/>
              <a:t> 设为 </a:t>
            </a:r>
            <a:r>
              <a:rPr lang="en-US" altLang="zh-CN" dirty="0"/>
              <a:t>1000000</a:t>
            </a:r>
            <a:r>
              <a:rPr lang="zh-CN" altLang="en-US" dirty="0"/>
              <a:t>，</a:t>
            </a:r>
            <a:r>
              <a:rPr lang="en" altLang="zh-CN" dirty="0"/>
              <a:t>LLaMA2 Long</a:t>
            </a:r>
            <a:r>
              <a:rPr lang="zh-CN" altLang="en-US" dirty="0"/>
              <a:t> 设为 </a:t>
            </a:r>
            <a:r>
              <a:rPr lang="en-US" altLang="zh-CN" dirty="0"/>
              <a:t>500000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但更大的 </a:t>
            </a:r>
            <a:r>
              <a:rPr lang="en" altLang="zh-CN" dirty="0"/>
              <a:t>base</a:t>
            </a:r>
            <a:r>
              <a:rPr lang="zh-CN" altLang="en-US" dirty="0"/>
              <a:t> 也将会使得注意力远程衰减的性质变弱，改变模型的注意力分布，导致模型的输出质量下降。</a:t>
            </a:r>
          </a:p>
        </p:txBody>
      </p:sp>
      <p:pic>
        <p:nvPicPr>
          <p:cNvPr id="12290" name="Picture 2" descr="图片">
            <a:extLst>
              <a:ext uri="{FF2B5EF4-FFF2-40B4-BE49-F238E27FC236}">
                <a16:creationId xmlns:a16="http://schemas.microsoft.com/office/drawing/2014/main" id="{3A8C0CF1-6DDA-5551-26A5-89E0B38C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88" y="1111250"/>
            <a:ext cx="6949887" cy="528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7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581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B13B2037-C82B-C294-208D-2BB0ED5C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6B124D-FABE-BAA0-63BF-A3961AF00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外推性需求驱动创新​​：</a:t>
            </a:r>
            <a:r>
              <a:rPr lang="en" altLang="zh-CN" dirty="0" err="1"/>
              <a:t>RoPE</a:t>
            </a:r>
            <a:r>
              <a:rPr lang="zh-CN" altLang="en-US" dirty="0"/>
              <a:t> 因支持长度外推成为大模型主流选择。</a:t>
            </a:r>
          </a:p>
          <a:p>
            <a:r>
              <a:rPr lang="zh-CN" altLang="en-US" dirty="0"/>
              <a:t>​​任务导向设计​​：短文本任务仍可用绝对编码，长文本需相对或 </a:t>
            </a:r>
            <a:r>
              <a:rPr lang="en" altLang="zh-CN" dirty="0" err="1"/>
              <a:t>RoPE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多模态位置编码，有什么区别？怎么实现？</a:t>
            </a:r>
            <a:br>
              <a:rPr lang="en" altLang="zh-CN" dirty="0"/>
            </a:br>
            <a:endParaRPr lang="zh-CN" altLang="en-US" dirty="0"/>
          </a:p>
        </p:txBody>
      </p:sp>
      <p:pic>
        <p:nvPicPr>
          <p:cNvPr id="14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02B817D-1EB1-12AE-30F4-C0AFF724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01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绝对位置编码</a:t>
            </a:r>
            <a:endParaRPr lang="en-US" altLang="zh-CN" dirty="0"/>
          </a:p>
          <a:p>
            <a:r>
              <a:rPr lang="en" altLang="zh-CN" dirty="0"/>
              <a:t>APE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104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https://erdem.pl/2021/05/understanding-positional-encoding-in-transformers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A3F7D5-078D-0AF9-C316-9E490C30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Absolute Positional Encoding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10E4705-8606-9543-12B8-E949E10FB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原理 ：</a:t>
            </a:r>
            <a:r>
              <a:rPr lang="zh-CN" altLang="en-US" dirty="0"/>
              <a:t>为序列中每个位置分配唯一的固定或可学习向量，直接表征绝对位置索引。</a:t>
            </a:r>
          </a:p>
          <a:p>
            <a:pPr lvl="1"/>
            <a:r>
              <a:rPr lang="en" altLang="zh-CN" dirty="0"/>
              <a:t>Sinusoidal</a:t>
            </a:r>
            <a:r>
              <a:rPr lang="zh-CN" altLang="en-US" dirty="0"/>
              <a:t>编码 ：</a:t>
            </a:r>
            <a:r>
              <a:rPr lang="en" altLang="zh-CN" dirty="0"/>
              <a:t>Transformer</a:t>
            </a:r>
            <a:r>
              <a:rPr lang="zh-CN" altLang="en-US" dirty="0"/>
              <a:t> 原论文采用的三角函数公式生成的固定编码，支持外推长序列 。</a:t>
            </a:r>
          </a:p>
          <a:p>
            <a:pPr lvl="1"/>
            <a:r>
              <a:rPr lang="en" altLang="zh-CN" dirty="0"/>
              <a:t>Learnable</a:t>
            </a:r>
            <a:r>
              <a:rPr lang="zh-CN" altLang="en-US" dirty="0"/>
              <a:t>编码 ：通过 </a:t>
            </a:r>
            <a:r>
              <a:rPr lang="en" altLang="zh-CN" dirty="0"/>
              <a:t>Embedding</a:t>
            </a:r>
            <a:r>
              <a:rPr lang="zh-CN" altLang="en-US" dirty="0"/>
              <a:t> 随机初始化并随训练优化的可学习参数。</a:t>
            </a: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适用任务 ：</a:t>
            </a:r>
          </a:p>
          <a:p>
            <a:pPr lvl="1"/>
            <a:r>
              <a:rPr lang="zh-CN" altLang="en-US" dirty="0"/>
              <a:t>短序列任务（如机器翻译、文本分类），需明确绝对位置信息 。</a:t>
            </a:r>
          </a:p>
          <a:p>
            <a:pPr lvl="1"/>
            <a:r>
              <a:rPr lang="zh-CN" altLang="en-US" dirty="0"/>
              <a:t>对位置敏感的下游任务（如命名实体识别），需精准定位特定位置的上下文。</a:t>
            </a:r>
          </a:p>
        </p:txBody>
      </p:sp>
    </p:spTree>
    <p:extLst>
      <p:ext uri="{BB962C8B-B14F-4D97-AF65-F5344CB8AC3E}">
        <p14:creationId xmlns:p14="http://schemas.microsoft.com/office/powerpoint/2010/main" val="134246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44EC58-E0FE-75AD-150D-02F24B80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Learnable</a:t>
            </a:r>
            <a:r>
              <a:rPr lang="zh-CN" altLang="en-US"/>
              <a:t> 可学习绝对</a:t>
            </a:r>
            <a:r>
              <a:rPr lang="zh-CN" altLang="en-US" dirty="0"/>
              <a:t>位置编码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368D2D2-735C-BDC7-FF21-12AE00C36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​​</a:t>
            </a:r>
            <a:r>
              <a:rPr lang="zh-CN" altLang="en-US" b="1" dirty="0">
                <a:solidFill>
                  <a:srgbClr val="66BA36"/>
                </a:solidFill>
              </a:rPr>
              <a:t>原理​​：</a:t>
            </a:r>
            <a:r>
              <a:rPr lang="zh-CN" altLang="en-US" dirty="0"/>
              <a:t>随机初始化位置编码矩阵作为可训练参数，模型只能感知每个词向量所处的绝对位置，无法感知词向量之间的相对位置。</a:t>
            </a:r>
          </a:p>
          <a:p>
            <a:r>
              <a:rPr lang="zh-CN" altLang="en-US" b="1" dirty="0">
                <a:solidFill>
                  <a:srgbClr val="66BA36"/>
                </a:solidFill>
              </a:rPr>
              <a:t>​​</a:t>
            </a:r>
            <a:r>
              <a:rPr lang="zh-CN" altLang="en-US" dirty="0">
                <a:solidFill>
                  <a:srgbClr val="66BA36"/>
                </a:solidFill>
              </a:rPr>
              <a:t>​​</a:t>
            </a:r>
            <a:r>
              <a:rPr lang="zh-CN" altLang="en-US" b="1" dirty="0">
                <a:solidFill>
                  <a:srgbClr val="66BA36"/>
                </a:solidFill>
              </a:rPr>
              <a:t>适用：</a:t>
            </a:r>
            <a:r>
              <a:rPr lang="zh-CN" altLang="en-US" dirty="0"/>
              <a:t>早期预训练模型（</a:t>
            </a:r>
            <a:r>
              <a:rPr lang="en" altLang="zh-CN" dirty="0"/>
              <a:t>BERT</a:t>
            </a:r>
            <a:r>
              <a:rPr lang="zh-CN" altLang="en" dirty="0"/>
              <a:t>、</a:t>
            </a:r>
            <a:r>
              <a:rPr lang="en" altLang="zh-CN" dirty="0"/>
              <a:t>GPT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ALBERT</a:t>
            </a:r>
            <a:r>
              <a:rPr lang="zh-CN" altLang="en" dirty="0"/>
              <a:t>）</a:t>
            </a:r>
            <a:r>
              <a:rPr lang="zh-CN" altLang="en-US" dirty="0"/>
              <a:t>，不具备长度外推性。</a:t>
            </a:r>
          </a:p>
        </p:txBody>
      </p:sp>
      <p:pic>
        <p:nvPicPr>
          <p:cNvPr id="4098" name="Picture 2" descr="Positional Encoding">
            <a:extLst>
              <a:ext uri="{FF2B5EF4-FFF2-40B4-BE49-F238E27FC236}">
                <a16:creationId xmlns:a16="http://schemas.microsoft.com/office/drawing/2014/main" id="{58C6A40A-0C2A-4A97-AF15-F49300554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942" y="2966849"/>
            <a:ext cx="6072027" cy="352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64831EA-611A-DD44-58ED-E5482BA018A2}"/>
              </a:ext>
            </a:extLst>
          </p:cNvPr>
          <p:cNvSpPr txBox="1"/>
          <p:nvPr/>
        </p:nvSpPr>
        <p:spPr>
          <a:xfrm>
            <a:off x="7253555" y="3363079"/>
            <a:ext cx="4577136" cy="87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rgbClr val="374154"/>
                </a:solidFill>
                <a:highlight>
                  <a:srgbClr val="FFFF00"/>
                </a:highlight>
                <a:latin typeface="Lexend" pitchFamily="2" charset="0"/>
                <a:ea typeface="微软雅黑" pitchFamily="34" charset="-122"/>
              </a:rPr>
              <a:t>每个分量数值都具有周期性，越靠后分量，波长越长，频率越低。</a:t>
            </a:r>
          </a:p>
        </p:txBody>
      </p:sp>
    </p:spTree>
    <p:extLst>
      <p:ext uri="{BB962C8B-B14F-4D97-AF65-F5344CB8AC3E}">
        <p14:creationId xmlns:p14="http://schemas.microsoft.com/office/powerpoint/2010/main" val="348625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637EFE-4641-CB53-D806-B2C82A5A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Sinusoidal</a:t>
            </a:r>
            <a:r>
              <a:rPr lang="zh-CN" altLang="en-US" dirty="0"/>
              <a:t> 三角式绝对位置编码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56F88D1-6142-D1A0-A0F3-63502DD24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原理：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通过不同频率的正弦</a:t>
            </a:r>
            <a:r>
              <a:rPr lang="en-US" altLang="zh-CN" dirty="0"/>
              <a:t>/</a:t>
            </a:r>
            <a:r>
              <a:rPr lang="zh-CN" altLang="en-US" dirty="0"/>
              <a:t>余弦函数生成位置编码，偶数维度用正弦，奇数维度用余弦。</a:t>
            </a:r>
            <a:endParaRPr lang="en-US" altLang="zh-CN" dirty="0"/>
          </a:p>
          <a:p>
            <a:endParaRPr lang="en-US" altLang="zh-CN" b="1" dirty="0">
              <a:solidFill>
                <a:srgbClr val="66BA36"/>
              </a:solidFill>
            </a:endParaRPr>
          </a:p>
          <a:p>
            <a:r>
              <a:rPr lang="zh-CN" altLang="en-US" b="1" dirty="0">
                <a:solidFill>
                  <a:srgbClr val="66BA36"/>
                </a:solidFill>
              </a:rPr>
              <a:t>公式：</a:t>
            </a:r>
            <a:endParaRPr lang="en-US" altLang="zh-CN" b="1" dirty="0">
              <a:solidFill>
                <a:srgbClr val="66BA36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3432E89-85AC-3AB9-536F-14F45DB21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552" y="3714927"/>
            <a:ext cx="6319945" cy="119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13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637EFE-4641-CB53-D806-B2C82A5A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Sinusoidal</a:t>
            </a:r>
            <a:r>
              <a:rPr lang="zh-CN" altLang="en-US" dirty="0"/>
              <a:t> 三角式绝对位置编码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56F88D1-6142-D1A0-A0F3-63502DD24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特点：</a:t>
            </a:r>
            <a:r>
              <a:rPr lang="zh-CN" altLang="en-US" dirty="0"/>
              <a:t>无需训练，具有周期性外推能力，但无法直接表达相对位置关系。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适用：</a:t>
            </a:r>
            <a:r>
              <a:rPr lang="zh-CN" altLang="en-US" dirty="0"/>
              <a:t>短文本翻译（如原 </a:t>
            </a:r>
            <a:r>
              <a:rPr lang="en" altLang="zh-CN" dirty="0"/>
              <a:t>Transformer</a:t>
            </a:r>
            <a:r>
              <a:rPr lang="zh-CN" altLang="en" dirty="0"/>
              <a:t>）、</a:t>
            </a:r>
            <a:r>
              <a:rPr lang="zh-CN" altLang="en-US" dirty="0"/>
              <a:t>需要固定位置感知的序列任务。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局限：</a:t>
            </a:r>
            <a:r>
              <a:rPr lang="zh-CN" altLang="en-US" dirty="0"/>
              <a:t>长序列（如超过 </a:t>
            </a:r>
            <a:r>
              <a:rPr lang="en-US" altLang="zh-CN" dirty="0"/>
              <a:t>512</a:t>
            </a:r>
            <a:r>
              <a:rPr lang="zh-CN" altLang="en-US" dirty="0"/>
              <a:t>）性能下降，需微调或扩展。</a:t>
            </a:r>
          </a:p>
        </p:txBody>
      </p:sp>
      <p:pic>
        <p:nvPicPr>
          <p:cNvPr id="2052" name="Picture 4" descr="20 个位置的位置编码">
            <a:extLst>
              <a:ext uri="{FF2B5EF4-FFF2-40B4-BE49-F238E27FC236}">
                <a16:creationId xmlns:a16="http://schemas.microsoft.com/office/drawing/2014/main" id="{5822E61E-7594-AB89-1509-56541A0AA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98" y="3045076"/>
            <a:ext cx="6811766" cy="330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637EFE-4641-CB53-D806-B2C82A5A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Sinusoidal</a:t>
            </a:r>
            <a:r>
              <a:rPr lang="zh-CN" altLang="en-US" dirty="0"/>
              <a:t> 三角式绝对位置编码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56F88D1-6142-D1A0-A0F3-63502DD24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特点：</a:t>
            </a:r>
            <a:r>
              <a:rPr lang="zh-CN" altLang="en-US" dirty="0"/>
              <a:t>无需训练，具有周期性外推能力，但无法直接表达相对位置关系。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适用：</a:t>
            </a:r>
            <a:r>
              <a:rPr lang="zh-CN" altLang="en-US" dirty="0"/>
              <a:t>短文本翻译（如原 </a:t>
            </a:r>
            <a:r>
              <a:rPr lang="en" altLang="zh-CN" dirty="0"/>
              <a:t>Transformer</a:t>
            </a:r>
            <a:r>
              <a:rPr lang="zh-CN" altLang="en" dirty="0"/>
              <a:t>）、</a:t>
            </a:r>
            <a:r>
              <a:rPr lang="zh-CN" altLang="en-US" dirty="0"/>
              <a:t>需要固定位置感知的序列任务。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局限：</a:t>
            </a:r>
            <a:r>
              <a:rPr lang="zh-CN" altLang="en-US" dirty="0"/>
              <a:t>长序列（如超过 </a:t>
            </a:r>
            <a:r>
              <a:rPr lang="en-US" altLang="zh-CN" dirty="0"/>
              <a:t>512</a:t>
            </a:r>
            <a:r>
              <a:rPr lang="zh-CN" altLang="en-US" dirty="0"/>
              <a:t>）性能下降，需微调或扩展。</a:t>
            </a:r>
          </a:p>
        </p:txBody>
      </p:sp>
      <p:pic>
        <p:nvPicPr>
          <p:cNvPr id="3074" name="Picture 2" descr="最后一个索引的整个周期的位置编码">
            <a:extLst>
              <a:ext uri="{FF2B5EF4-FFF2-40B4-BE49-F238E27FC236}">
                <a16:creationId xmlns:a16="http://schemas.microsoft.com/office/drawing/2014/main" id="{C0A62E67-FE10-32DB-EAB6-D550AE3F6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271" y="2942866"/>
            <a:ext cx="7090507" cy="34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25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相对位置编码</a:t>
            </a:r>
            <a:endParaRPr lang="en-US" altLang="zh-CN" dirty="0"/>
          </a:p>
          <a:p>
            <a:r>
              <a:rPr lang="en-US" altLang="zh-CN" dirty="0"/>
              <a:t>RPE</a:t>
            </a:r>
            <a:endParaRPr lang="zh-CN" altLang="en" dirty="0"/>
          </a:p>
        </p:txBody>
      </p:sp>
    </p:spTree>
    <p:extLst>
      <p:ext uri="{BB962C8B-B14F-4D97-AF65-F5344CB8AC3E}">
        <p14:creationId xmlns:p14="http://schemas.microsoft.com/office/powerpoint/2010/main" val="198092802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30638</TotalTime>
  <Words>1449</Words>
  <Application>Microsoft Macintosh PowerPoint</Application>
  <PresentationFormat>自定义</PresentationFormat>
  <Paragraphs>124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视频目录大纲</vt:lpstr>
      <vt:lpstr>PowerPoint 演示文稿</vt:lpstr>
      <vt:lpstr>Absolute Positional Encoding</vt:lpstr>
      <vt:lpstr>Learnable 可学习绝对位置编码</vt:lpstr>
      <vt:lpstr>Sinusoidal 三角式绝对位置编码</vt:lpstr>
      <vt:lpstr>Sinusoidal 三角式绝对位置编码</vt:lpstr>
      <vt:lpstr>Sinusoidal 三角式绝对位置编码</vt:lpstr>
      <vt:lpstr>PowerPoint 演示文稿</vt:lpstr>
      <vt:lpstr>相对位置编码</vt:lpstr>
      <vt:lpstr>Self-Attention with RPE</vt:lpstr>
      <vt:lpstr>Self-Attention with RPE</vt:lpstr>
      <vt:lpstr>Self-Attention with RPE</vt:lpstr>
      <vt:lpstr>PowerPoint 演示文稿</vt:lpstr>
      <vt:lpstr>旋转位置编码</vt:lpstr>
      <vt:lpstr>旋转位置编码</vt:lpstr>
      <vt:lpstr>旋转位置编码 RoPE</vt:lpstr>
      <vt:lpstr>旋转位置编码 RoPE</vt:lpstr>
      <vt:lpstr>二维位置编码</vt:lpstr>
      <vt:lpstr>二维位置编码</vt:lpstr>
      <vt:lpstr>二维位置编码</vt:lpstr>
      <vt:lpstr>推广到多维</vt:lpstr>
      <vt:lpstr>缺乏远程衰减性</vt:lpstr>
      <vt:lpstr>缺乏远程衰减性</vt:lpstr>
      <vt:lpstr>缺乏远程衰减性</vt:lpstr>
      <vt:lpstr>旋转位置编码 RoPE</vt:lpstr>
      <vt:lpstr>PowerPoint 演示文稿</vt:lpstr>
      <vt:lpstr>PowerPoint 演示文稿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10428</cp:revision>
  <cp:lastPrinted>2023-09-08T09:14:01Z</cp:lastPrinted>
  <dcterms:created xsi:type="dcterms:W3CDTF">2020-08-28T08:44:19Z</dcterms:created>
  <dcterms:modified xsi:type="dcterms:W3CDTF">2025-05-22T02:27:00Z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